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0"/>
  </p:notesMasterIdLst>
  <p:sldIdLst>
    <p:sldId id="256" r:id="rId2"/>
    <p:sldId id="258" r:id="rId3"/>
    <p:sldId id="281" r:id="rId4"/>
    <p:sldId id="259" r:id="rId5"/>
    <p:sldId id="260" r:id="rId6"/>
    <p:sldId id="261" r:id="rId7"/>
    <p:sldId id="285" r:id="rId8"/>
    <p:sldId id="286" r:id="rId9"/>
    <p:sldId id="282" r:id="rId10"/>
    <p:sldId id="275" r:id="rId11"/>
    <p:sldId id="287" r:id="rId12"/>
    <p:sldId id="288" r:id="rId13"/>
    <p:sldId id="289" r:id="rId14"/>
    <p:sldId id="291" r:id="rId15"/>
    <p:sldId id="290" r:id="rId16"/>
    <p:sldId id="262" r:id="rId17"/>
    <p:sldId id="283" r:id="rId18"/>
    <p:sldId id="292" r:id="rId19"/>
    <p:sldId id="265" r:id="rId20"/>
    <p:sldId id="293" r:id="rId21"/>
    <p:sldId id="294" r:id="rId22"/>
    <p:sldId id="267" r:id="rId23"/>
    <p:sldId id="264" r:id="rId24"/>
    <p:sldId id="269" r:id="rId25"/>
    <p:sldId id="284" r:id="rId26"/>
    <p:sldId id="295" r:id="rId27"/>
    <p:sldId id="296" r:id="rId28"/>
    <p:sldId id="266" r:id="rId29"/>
    <p:sldId id="268" r:id="rId30"/>
    <p:sldId id="271" r:id="rId31"/>
    <p:sldId id="272" r:id="rId32"/>
    <p:sldId id="273" r:id="rId33"/>
    <p:sldId id="274" r:id="rId34"/>
    <p:sldId id="276" r:id="rId35"/>
    <p:sldId id="277" r:id="rId36"/>
    <p:sldId id="278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2960" autoAdjust="0"/>
  </p:normalViewPr>
  <p:slideViewPr>
    <p:cSldViewPr snapToGrid="0">
      <p:cViewPr varScale="1">
        <p:scale>
          <a:sx n="81" d="100"/>
          <a:sy n="81" d="100"/>
        </p:scale>
        <p:origin x="14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6414E-8DE1-4E12-809F-19672F366AA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CCEAD4-7BB1-4265-B5FE-2CEFF6B41DE8}">
      <dgm:prSet/>
      <dgm:spPr/>
      <dgm:t>
        <a:bodyPr/>
        <a:lstStyle/>
        <a:p>
          <a:r>
            <a:rPr lang="en-IE"/>
            <a:t>Unit testing</a:t>
          </a:r>
          <a:endParaRPr lang="en-US"/>
        </a:p>
      </dgm:t>
    </dgm:pt>
    <dgm:pt modelId="{03D0B95C-6CB6-41F7-9B99-FEF0E81E3583}" type="parTrans" cxnId="{D7DA8A9A-CF5D-468D-A4BB-EC6A53905861}">
      <dgm:prSet/>
      <dgm:spPr/>
      <dgm:t>
        <a:bodyPr/>
        <a:lstStyle/>
        <a:p>
          <a:endParaRPr lang="en-US"/>
        </a:p>
      </dgm:t>
    </dgm:pt>
    <dgm:pt modelId="{3A2C9ACC-F470-4074-8B43-05B610597CE8}" type="sibTrans" cxnId="{D7DA8A9A-CF5D-468D-A4BB-EC6A53905861}">
      <dgm:prSet/>
      <dgm:spPr/>
      <dgm:t>
        <a:bodyPr/>
        <a:lstStyle/>
        <a:p>
          <a:endParaRPr lang="en-US"/>
        </a:p>
      </dgm:t>
    </dgm:pt>
    <dgm:pt modelId="{4482DDAE-257C-40C1-8908-C0CFC0DF0D27}">
      <dgm:prSet/>
      <dgm:spPr/>
      <dgm:t>
        <a:bodyPr/>
        <a:lstStyle/>
        <a:p>
          <a:r>
            <a:rPr lang="en-IE" dirty="0"/>
            <a:t>Mocha</a:t>
          </a:r>
          <a:endParaRPr lang="en-US" dirty="0"/>
        </a:p>
      </dgm:t>
    </dgm:pt>
    <dgm:pt modelId="{18ADC37B-B640-474A-B2F5-34326E67F5EE}" type="parTrans" cxnId="{92F58D32-6F65-4F76-ADDB-73D9DC265781}">
      <dgm:prSet/>
      <dgm:spPr/>
      <dgm:t>
        <a:bodyPr/>
        <a:lstStyle/>
        <a:p>
          <a:endParaRPr lang="en-US"/>
        </a:p>
      </dgm:t>
    </dgm:pt>
    <dgm:pt modelId="{B11697E6-5BD2-4568-881D-9356182D5631}" type="sibTrans" cxnId="{92F58D32-6F65-4F76-ADDB-73D9DC265781}">
      <dgm:prSet/>
      <dgm:spPr/>
      <dgm:t>
        <a:bodyPr/>
        <a:lstStyle/>
        <a:p>
          <a:endParaRPr lang="en-US"/>
        </a:p>
      </dgm:t>
    </dgm:pt>
    <dgm:pt modelId="{CB0E9786-2608-4001-996B-6CED150EF1CA}">
      <dgm:prSet/>
      <dgm:spPr/>
      <dgm:t>
        <a:bodyPr/>
        <a:lstStyle/>
        <a:p>
          <a:r>
            <a:rPr lang="en-IE" dirty="0"/>
            <a:t>Should</a:t>
          </a:r>
          <a:endParaRPr lang="en-US" dirty="0"/>
        </a:p>
      </dgm:t>
    </dgm:pt>
    <dgm:pt modelId="{11D7FE01-9C63-4E8D-BD88-DCA024DA096C}" type="parTrans" cxnId="{09FC55D2-69BC-4009-97B9-959748633A93}">
      <dgm:prSet/>
      <dgm:spPr/>
      <dgm:t>
        <a:bodyPr/>
        <a:lstStyle/>
        <a:p>
          <a:endParaRPr lang="en-US"/>
        </a:p>
      </dgm:t>
    </dgm:pt>
    <dgm:pt modelId="{655AC3C8-F00C-42DB-BA9C-76BFCC5FED49}" type="sibTrans" cxnId="{09FC55D2-69BC-4009-97B9-959748633A93}">
      <dgm:prSet/>
      <dgm:spPr/>
      <dgm:t>
        <a:bodyPr/>
        <a:lstStyle/>
        <a:p>
          <a:endParaRPr lang="en-US"/>
        </a:p>
      </dgm:t>
    </dgm:pt>
    <dgm:pt modelId="{FB6F303B-9127-460F-8DD2-6C7C8617E4EC}">
      <dgm:prSet/>
      <dgm:spPr/>
      <dgm:t>
        <a:bodyPr/>
        <a:lstStyle/>
        <a:p>
          <a:r>
            <a:rPr lang="en-IE" dirty="0" err="1"/>
            <a:t>Sinon</a:t>
          </a:r>
          <a:endParaRPr lang="en-US" dirty="0"/>
        </a:p>
      </dgm:t>
    </dgm:pt>
    <dgm:pt modelId="{C7E57B7F-FC06-4561-9704-CB296223345B}" type="parTrans" cxnId="{D34FDC72-7DD3-4143-92AA-E604F75225D9}">
      <dgm:prSet/>
      <dgm:spPr/>
      <dgm:t>
        <a:bodyPr/>
        <a:lstStyle/>
        <a:p>
          <a:endParaRPr lang="en-US"/>
        </a:p>
      </dgm:t>
    </dgm:pt>
    <dgm:pt modelId="{68019057-1224-4ECC-9519-0D931043B17F}" type="sibTrans" cxnId="{D34FDC72-7DD3-4143-92AA-E604F75225D9}">
      <dgm:prSet/>
      <dgm:spPr/>
      <dgm:t>
        <a:bodyPr/>
        <a:lstStyle/>
        <a:p>
          <a:endParaRPr lang="en-US"/>
        </a:p>
      </dgm:t>
    </dgm:pt>
    <dgm:pt modelId="{99F9FA96-7F46-475E-A4E1-B696DC063465}">
      <dgm:prSet/>
      <dgm:spPr/>
      <dgm:t>
        <a:bodyPr/>
        <a:lstStyle/>
        <a:p>
          <a:r>
            <a:rPr lang="en-IE" dirty="0" err="1"/>
            <a:t>SuperTest</a:t>
          </a:r>
          <a:endParaRPr lang="en-US" dirty="0"/>
        </a:p>
      </dgm:t>
    </dgm:pt>
    <dgm:pt modelId="{143149F9-FB36-4EE4-B623-3AE55160CBE4}" type="parTrans" cxnId="{188810D1-531C-48E3-9AC0-EBD9FDE89F6F}">
      <dgm:prSet/>
      <dgm:spPr/>
      <dgm:t>
        <a:bodyPr/>
        <a:lstStyle/>
        <a:p>
          <a:endParaRPr lang="en-US"/>
        </a:p>
      </dgm:t>
    </dgm:pt>
    <dgm:pt modelId="{5262601F-3CA3-48BD-954E-FB4E024C6CD4}" type="sibTrans" cxnId="{188810D1-531C-48E3-9AC0-EBD9FDE89F6F}">
      <dgm:prSet/>
      <dgm:spPr/>
      <dgm:t>
        <a:bodyPr/>
        <a:lstStyle/>
        <a:p>
          <a:endParaRPr lang="en-US"/>
        </a:p>
      </dgm:t>
    </dgm:pt>
    <dgm:pt modelId="{E30CEE8F-B46F-463C-9FA2-787C2AC97C4A}" type="pres">
      <dgm:prSet presAssocID="{8BA6414E-8DE1-4E12-809F-19672F366AA4}" presName="linear" presStyleCnt="0">
        <dgm:presLayoutVars>
          <dgm:animLvl val="lvl"/>
          <dgm:resizeHandles val="exact"/>
        </dgm:presLayoutVars>
      </dgm:prSet>
      <dgm:spPr/>
    </dgm:pt>
    <dgm:pt modelId="{0F1C99E6-DDAE-49CC-9896-3EBE55E5C245}" type="pres">
      <dgm:prSet presAssocID="{FECCEAD4-7BB1-4265-B5FE-2CEFF6B41DE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96925F8-12EF-4982-88B9-1CEEDE283172}" type="pres">
      <dgm:prSet presAssocID="{3A2C9ACC-F470-4074-8B43-05B610597CE8}" presName="spacer" presStyleCnt="0"/>
      <dgm:spPr/>
    </dgm:pt>
    <dgm:pt modelId="{05CC771A-6B0E-4793-AC85-9DCE6C348D3C}" type="pres">
      <dgm:prSet presAssocID="{4482DDAE-257C-40C1-8908-C0CFC0DF0D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462DCAA-F20D-4BD8-B7F6-B0519A85CEB7}" type="pres">
      <dgm:prSet presAssocID="{B11697E6-5BD2-4568-881D-9356182D5631}" presName="spacer" presStyleCnt="0"/>
      <dgm:spPr/>
    </dgm:pt>
    <dgm:pt modelId="{E687FC9F-83F0-4AA7-8321-FB6C9342C5D7}" type="pres">
      <dgm:prSet presAssocID="{CB0E9786-2608-4001-996B-6CED150EF1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93F31C5-7046-4835-A036-0B6D055C4B50}" type="pres">
      <dgm:prSet presAssocID="{655AC3C8-F00C-42DB-BA9C-76BFCC5FED49}" presName="spacer" presStyleCnt="0"/>
      <dgm:spPr/>
    </dgm:pt>
    <dgm:pt modelId="{1CD0430C-DF25-46E9-A209-705A87019526}" type="pres">
      <dgm:prSet presAssocID="{FB6F303B-9127-460F-8DD2-6C7C8617E4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4FF2927-E002-4317-9605-C02354B002A6}" type="pres">
      <dgm:prSet presAssocID="{68019057-1224-4ECC-9519-0D931043B17F}" presName="spacer" presStyleCnt="0"/>
      <dgm:spPr/>
    </dgm:pt>
    <dgm:pt modelId="{EDE2E910-8A1E-45C5-8D4E-D75C87DD6C9C}" type="pres">
      <dgm:prSet presAssocID="{99F9FA96-7F46-475E-A4E1-B696DC0634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1DFA104-8C6D-4847-938A-58F68F77DA26}" type="presOf" srcId="{FB6F303B-9127-460F-8DD2-6C7C8617E4EC}" destId="{1CD0430C-DF25-46E9-A209-705A87019526}" srcOrd="0" destOrd="0" presId="urn:microsoft.com/office/officeart/2005/8/layout/vList2"/>
    <dgm:cxn modelId="{77BB742E-1816-4B75-AAE4-74E0F6B4EF61}" type="presOf" srcId="{8BA6414E-8DE1-4E12-809F-19672F366AA4}" destId="{E30CEE8F-B46F-463C-9FA2-787C2AC97C4A}" srcOrd="0" destOrd="0" presId="urn:microsoft.com/office/officeart/2005/8/layout/vList2"/>
    <dgm:cxn modelId="{92F58D32-6F65-4F76-ADDB-73D9DC265781}" srcId="{8BA6414E-8DE1-4E12-809F-19672F366AA4}" destId="{4482DDAE-257C-40C1-8908-C0CFC0DF0D27}" srcOrd="1" destOrd="0" parTransId="{18ADC37B-B640-474A-B2F5-34326E67F5EE}" sibTransId="{B11697E6-5BD2-4568-881D-9356182D5631}"/>
    <dgm:cxn modelId="{FB9D0433-7776-40AF-8770-6C90BE8471AB}" type="presOf" srcId="{99F9FA96-7F46-475E-A4E1-B696DC063465}" destId="{EDE2E910-8A1E-45C5-8D4E-D75C87DD6C9C}" srcOrd="0" destOrd="0" presId="urn:microsoft.com/office/officeart/2005/8/layout/vList2"/>
    <dgm:cxn modelId="{D34FDC72-7DD3-4143-92AA-E604F75225D9}" srcId="{8BA6414E-8DE1-4E12-809F-19672F366AA4}" destId="{FB6F303B-9127-460F-8DD2-6C7C8617E4EC}" srcOrd="3" destOrd="0" parTransId="{C7E57B7F-FC06-4561-9704-CB296223345B}" sibTransId="{68019057-1224-4ECC-9519-0D931043B17F}"/>
    <dgm:cxn modelId="{C06C5998-A580-4A6E-9811-AF21B0ACD6CB}" type="presOf" srcId="{FECCEAD4-7BB1-4265-B5FE-2CEFF6B41DE8}" destId="{0F1C99E6-DDAE-49CC-9896-3EBE55E5C245}" srcOrd="0" destOrd="0" presId="urn:microsoft.com/office/officeart/2005/8/layout/vList2"/>
    <dgm:cxn modelId="{D7DA8A9A-CF5D-468D-A4BB-EC6A53905861}" srcId="{8BA6414E-8DE1-4E12-809F-19672F366AA4}" destId="{FECCEAD4-7BB1-4265-B5FE-2CEFF6B41DE8}" srcOrd="0" destOrd="0" parTransId="{03D0B95C-6CB6-41F7-9B99-FEF0E81E3583}" sibTransId="{3A2C9ACC-F470-4074-8B43-05B610597CE8}"/>
    <dgm:cxn modelId="{188810D1-531C-48E3-9AC0-EBD9FDE89F6F}" srcId="{8BA6414E-8DE1-4E12-809F-19672F366AA4}" destId="{99F9FA96-7F46-475E-A4E1-B696DC063465}" srcOrd="4" destOrd="0" parTransId="{143149F9-FB36-4EE4-B623-3AE55160CBE4}" sibTransId="{5262601F-3CA3-48BD-954E-FB4E024C6CD4}"/>
    <dgm:cxn modelId="{09FC55D2-69BC-4009-97B9-959748633A93}" srcId="{8BA6414E-8DE1-4E12-809F-19672F366AA4}" destId="{CB0E9786-2608-4001-996B-6CED150EF1CA}" srcOrd="2" destOrd="0" parTransId="{11D7FE01-9C63-4E8D-BD88-DCA024DA096C}" sibTransId="{655AC3C8-F00C-42DB-BA9C-76BFCC5FED49}"/>
    <dgm:cxn modelId="{4F5CA6D8-F42A-4A97-9B53-36F1BED3B81E}" type="presOf" srcId="{CB0E9786-2608-4001-996B-6CED150EF1CA}" destId="{E687FC9F-83F0-4AA7-8321-FB6C9342C5D7}" srcOrd="0" destOrd="0" presId="urn:microsoft.com/office/officeart/2005/8/layout/vList2"/>
    <dgm:cxn modelId="{C6AA33EA-7197-4601-81E4-4F9DEB1C36C5}" type="presOf" srcId="{4482DDAE-257C-40C1-8908-C0CFC0DF0D27}" destId="{05CC771A-6B0E-4793-AC85-9DCE6C348D3C}" srcOrd="0" destOrd="0" presId="urn:microsoft.com/office/officeart/2005/8/layout/vList2"/>
    <dgm:cxn modelId="{93D1BCCB-F452-45D5-B0D8-EA5BE73344B8}" type="presParOf" srcId="{E30CEE8F-B46F-463C-9FA2-787C2AC97C4A}" destId="{0F1C99E6-DDAE-49CC-9896-3EBE55E5C245}" srcOrd="0" destOrd="0" presId="urn:microsoft.com/office/officeart/2005/8/layout/vList2"/>
    <dgm:cxn modelId="{8536CDCE-FAC5-4A95-8DFF-1D1EDAFBC3C8}" type="presParOf" srcId="{E30CEE8F-B46F-463C-9FA2-787C2AC97C4A}" destId="{E96925F8-12EF-4982-88B9-1CEEDE283172}" srcOrd="1" destOrd="0" presId="urn:microsoft.com/office/officeart/2005/8/layout/vList2"/>
    <dgm:cxn modelId="{A15524A4-C5F6-4816-94A1-4A5A1F19980E}" type="presParOf" srcId="{E30CEE8F-B46F-463C-9FA2-787C2AC97C4A}" destId="{05CC771A-6B0E-4793-AC85-9DCE6C348D3C}" srcOrd="2" destOrd="0" presId="urn:microsoft.com/office/officeart/2005/8/layout/vList2"/>
    <dgm:cxn modelId="{2D7B6260-8CAD-4B4C-95B6-7FBE18268C10}" type="presParOf" srcId="{E30CEE8F-B46F-463C-9FA2-787C2AC97C4A}" destId="{8462DCAA-F20D-4BD8-B7F6-B0519A85CEB7}" srcOrd="3" destOrd="0" presId="urn:microsoft.com/office/officeart/2005/8/layout/vList2"/>
    <dgm:cxn modelId="{3FEAD418-8C96-42FB-A268-D9114A265876}" type="presParOf" srcId="{E30CEE8F-B46F-463C-9FA2-787C2AC97C4A}" destId="{E687FC9F-83F0-4AA7-8321-FB6C9342C5D7}" srcOrd="4" destOrd="0" presId="urn:microsoft.com/office/officeart/2005/8/layout/vList2"/>
    <dgm:cxn modelId="{7E4D5C99-5067-496B-B2B7-B5DCDC2518BA}" type="presParOf" srcId="{E30CEE8F-B46F-463C-9FA2-787C2AC97C4A}" destId="{A93F31C5-7046-4835-A036-0B6D055C4B50}" srcOrd="5" destOrd="0" presId="urn:microsoft.com/office/officeart/2005/8/layout/vList2"/>
    <dgm:cxn modelId="{C89A0F47-F097-4EBD-90FF-62115C7DEA17}" type="presParOf" srcId="{E30CEE8F-B46F-463C-9FA2-787C2AC97C4A}" destId="{1CD0430C-DF25-46E9-A209-705A87019526}" srcOrd="6" destOrd="0" presId="urn:microsoft.com/office/officeart/2005/8/layout/vList2"/>
    <dgm:cxn modelId="{A8F653DD-9CE8-4448-80D6-0DB50BB6FE78}" type="presParOf" srcId="{E30CEE8F-B46F-463C-9FA2-787C2AC97C4A}" destId="{A4FF2927-E002-4317-9605-C02354B002A6}" srcOrd="7" destOrd="0" presId="urn:microsoft.com/office/officeart/2005/8/layout/vList2"/>
    <dgm:cxn modelId="{E2824C05-59E0-40E3-A66E-AC76444D781E}" type="presParOf" srcId="{E30CEE8F-B46F-463C-9FA2-787C2AC97C4A}" destId="{EDE2E910-8A1E-45C5-8D4E-D75C87DD6C9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C99E6-DDAE-49CC-9896-3EBE55E5C245}">
      <dsp:nvSpPr>
        <dsp:cNvPr id="0" name=""/>
        <dsp:cNvSpPr/>
      </dsp:nvSpPr>
      <dsp:spPr>
        <a:xfrm>
          <a:off x="0" y="21919"/>
          <a:ext cx="5607050" cy="889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kern="1200"/>
            <a:t>Unit testing</a:t>
          </a:r>
          <a:endParaRPr lang="en-US" sz="3800" kern="1200"/>
        </a:p>
      </dsp:txBody>
      <dsp:txXfrm>
        <a:off x="43407" y="65326"/>
        <a:ext cx="5520236" cy="802386"/>
      </dsp:txXfrm>
    </dsp:sp>
    <dsp:sp modelId="{05CC771A-6B0E-4793-AC85-9DCE6C348D3C}">
      <dsp:nvSpPr>
        <dsp:cNvPr id="0" name=""/>
        <dsp:cNvSpPr/>
      </dsp:nvSpPr>
      <dsp:spPr>
        <a:xfrm>
          <a:off x="0" y="1020559"/>
          <a:ext cx="5607050" cy="889200"/>
        </a:xfrm>
        <a:prstGeom prst="round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kern="1200" dirty="0"/>
            <a:t>Mocha</a:t>
          </a:r>
          <a:endParaRPr lang="en-US" sz="3800" kern="1200" dirty="0"/>
        </a:p>
      </dsp:txBody>
      <dsp:txXfrm>
        <a:off x="43407" y="1063966"/>
        <a:ext cx="5520236" cy="802386"/>
      </dsp:txXfrm>
    </dsp:sp>
    <dsp:sp modelId="{E687FC9F-83F0-4AA7-8321-FB6C9342C5D7}">
      <dsp:nvSpPr>
        <dsp:cNvPr id="0" name=""/>
        <dsp:cNvSpPr/>
      </dsp:nvSpPr>
      <dsp:spPr>
        <a:xfrm>
          <a:off x="0" y="2019199"/>
          <a:ext cx="5607050" cy="889200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kern="1200" dirty="0"/>
            <a:t>Should</a:t>
          </a:r>
          <a:endParaRPr lang="en-US" sz="3800" kern="1200" dirty="0"/>
        </a:p>
      </dsp:txBody>
      <dsp:txXfrm>
        <a:off x="43407" y="2062606"/>
        <a:ext cx="5520236" cy="802386"/>
      </dsp:txXfrm>
    </dsp:sp>
    <dsp:sp modelId="{1CD0430C-DF25-46E9-A209-705A87019526}">
      <dsp:nvSpPr>
        <dsp:cNvPr id="0" name=""/>
        <dsp:cNvSpPr/>
      </dsp:nvSpPr>
      <dsp:spPr>
        <a:xfrm>
          <a:off x="0" y="3017839"/>
          <a:ext cx="5607050" cy="889200"/>
        </a:xfrm>
        <a:prstGeom prst="round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kern="1200" dirty="0" err="1"/>
            <a:t>Sinon</a:t>
          </a:r>
          <a:endParaRPr lang="en-US" sz="3800" kern="1200" dirty="0"/>
        </a:p>
      </dsp:txBody>
      <dsp:txXfrm>
        <a:off x="43407" y="3061246"/>
        <a:ext cx="5520236" cy="802386"/>
      </dsp:txXfrm>
    </dsp:sp>
    <dsp:sp modelId="{EDE2E910-8A1E-45C5-8D4E-D75C87DD6C9C}">
      <dsp:nvSpPr>
        <dsp:cNvPr id="0" name=""/>
        <dsp:cNvSpPr/>
      </dsp:nvSpPr>
      <dsp:spPr>
        <a:xfrm>
          <a:off x="0" y="4016480"/>
          <a:ext cx="5607050" cy="88920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800" kern="1200" dirty="0" err="1"/>
            <a:t>SuperTest</a:t>
          </a:r>
          <a:endParaRPr lang="en-US" sz="3800" kern="1200" dirty="0"/>
        </a:p>
      </dsp:txBody>
      <dsp:txXfrm>
        <a:off x="43407" y="4059887"/>
        <a:ext cx="5520236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3F49A-10F0-4B36-A4BF-838845AE68D9}" type="datetimeFigureOut">
              <a:rPr lang="en-IE" smtClean="0"/>
              <a:t>01/12/2019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DED1-F72F-4423-89CC-2ED0F6806C9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1554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STATIC: A variable with an undefined value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Inconsistent interface between modules and components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 that are declared but never used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Unreachable code (or) Dead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standards violations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vulnerabilities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violations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TESTING: individual modules are tested to determine if there are any issues by the developer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TESTING: The purpose of integration testing is to verify the functional, performance, and reliability between the modules that are integrated.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DED1-F72F-4423-89CC-2ED0F6806C9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3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DED1-F72F-4423-89CC-2ED0F6806C93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01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DED1-F72F-4423-89CC-2ED0F6806C93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424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domainpictures.net/view-image.php?image=2970&amp;picture=testing-with-magnifier&amp;large=1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zeroturnaround.com/rebellabs/how-to-mock-up-your-unit-test-environment-to-create-alternate-realitie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software-testing-service-762486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sciencewiki.org/index.php/AP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Testing Web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Frank Walsh</a:t>
            </a:r>
          </a:p>
          <a:p>
            <a:r>
              <a:rPr lang="en-IE"/>
              <a:t>Web Application Development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62891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Aside – TDD and BDD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740" y="2415407"/>
            <a:ext cx="4271771" cy="4088831"/>
          </a:xfrm>
        </p:spPr>
        <p:txBody>
          <a:bodyPr>
            <a:normAutofit/>
          </a:bodyPr>
          <a:lstStyle/>
          <a:p>
            <a:r>
              <a:rPr lang="en-IE" b="1" dirty="0"/>
              <a:t>Test Driven Development</a:t>
            </a:r>
          </a:p>
          <a:p>
            <a:pPr marL="228600" lvl="1" indent="0">
              <a:buNone/>
            </a:pPr>
            <a:br>
              <a:rPr lang="en-IE" b="1" dirty="0"/>
            </a:br>
            <a:br>
              <a:rPr lang="en-IE" dirty="0"/>
            </a:br>
            <a:br>
              <a:rPr lang="en-IE" dirty="0"/>
            </a:br>
            <a:br>
              <a:rPr lang="en-IE" dirty="0"/>
            </a:br>
            <a:endParaRPr lang="en-IE" dirty="0"/>
          </a:p>
          <a:p>
            <a:pPr marL="228600" lvl="1" indent="0">
              <a:buNone/>
            </a:pPr>
            <a:br>
              <a:rPr lang="en-IE" dirty="0"/>
            </a:br>
            <a:br>
              <a:rPr lang="en-IE" dirty="0"/>
            </a:br>
            <a:br>
              <a:rPr lang="en-IE" dirty="0"/>
            </a:br>
            <a:br>
              <a:rPr lang="en-IE" dirty="0"/>
            </a:br>
            <a:endParaRPr lang="en-IE" dirty="0"/>
          </a:p>
          <a:p>
            <a:pPr marL="228600" lvl="1" indent="0">
              <a:buNone/>
            </a:pPr>
            <a:endParaRPr lang="en-IE" dirty="0"/>
          </a:p>
          <a:p>
            <a:pPr marL="228600" lvl="1" indent="0">
              <a:buNone/>
            </a:pPr>
            <a:r>
              <a:rPr lang="en-IE" b="1" dirty="0" err="1"/>
              <a:t>assertTheSame</a:t>
            </a:r>
            <a:r>
              <a:rPr lang="en-IE" b="1" dirty="0"/>
              <a:t>(user.name,’</a:t>
            </a:r>
            <a:r>
              <a:rPr lang="en-IE" b="1" dirty="0" err="1"/>
              <a:t>tj</a:t>
            </a:r>
            <a:r>
              <a:rPr lang="en-IE" b="1" dirty="0"/>
              <a:t>’)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415406"/>
            <a:ext cx="4270247" cy="3913831"/>
          </a:xfrm>
        </p:spPr>
        <p:txBody>
          <a:bodyPr>
            <a:normAutofit/>
          </a:bodyPr>
          <a:lstStyle/>
          <a:p>
            <a:r>
              <a:rPr lang="en-IE" b="1" dirty="0"/>
              <a:t>Behaviour Driven Development</a:t>
            </a:r>
          </a:p>
          <a:p>
            <a:pPr lvl="1"/>
            <a:r>
              <a:rPr lang="en-IE" dirty="0"/>
              <a:t>Specify desired behaviour of the unit</a:t>
            </a:r>
          </a:p>
          <a:p>
            <a:pPr lvl="1"/>
            <a:r>
              <a:rPr lang="en-IE" dirty="0"/>
              <a:t>Based on requirements set by the business</a:t>
            </a:r>
          </a:p>
          <a:p>
            <a:pPr lvl="1"/>
            <a:r>
              <a:rPr lang="en-IE" dirty="0"/>
              <a:t>Behavioural specification from business and developer</a:t>
            </a:r>
          </a:p>
          <a:p>
            <a:pPr lvl="1"/>
            <a:endParaRPr lang="en-IE" dirty="0"/>
          </a:p>
          <a:p>
            <a:pPr marL="228600" lvl="1" indent="0">
              <a:buNone/>
            </a:pPr>
            <a:br>
              <a:rPr lang="en-IE" b="1" dirty="0"/>
            </a:br>
            <a:br>
              <a:rPr lang="en-IE" b="1" dirty="0"/>
            </a:br>
            <a:br>
              <a:rPr lang="en-IE" b="1" dirty="0"/>
            </a:br>
            <a:br>
              <a:rPr lang="en-IE" b="1" dirty="0"/>
            </a:br>
            <a:br>
              <a:rPr lang="en-IE" b="1" dirty="0"/>
            </a:br>
            <a:r>
              <a:rPr lang="en-IE" b="1" dirty="0" err="1"/>
              <a:t>user.should.have.property</a:t>
            </a:r>
            <a:r>
              <a:rPr lang="en-IE" b="1" dirty="0"/>
              <a:t>('name', '</a:t>
            </a:r>
            <a:r>
              <a:rPr lang="en-IE" b="1" dirty="0" err="1"/>
              <a:t>tj</a:t>
            </a:r>
            <a:r>
              <a:rPr lang="en-IE" b="1" dirty="0"/>
              <a:t>');</a:t>
            </a:r>
          </a:p>
        </p:txBody>
      </p:sp>
      <p:pic>
        <p:nvPicPr>
          <p:cNvPr id="2050" name="Picture 2" descr="https://cdn-images-1.medium.com/max/1600/1*ieVWcSsJmeBbZFo6a_dL5g.png">
            <a:extLst>
              <a:ext uri="{FF2B5EF4-FFF2-40B4-BE49-F238E27FC236}">
                <a16:creationId xmlns:a16="http://schemas.microsoft.com/office/drawing/2014/main" id="{676A6D15-B458-4C8C-BE02-9DAFA1B2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27" y="2784945"/>
            <a:ext cx="3333882" cy="303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ehaviour driven development">
            <a:extLst>
              <a:ext uri="{FF2B5EF4-FFF2-40B4-BE49-F238E27FC236}">
                <a16:creationId xmlns:a16="http://schemas.microsoft.com/office/drawing/2014/main" id="{56F8E9CF-A69E-47DA-A6D5-7F8ABD51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82" y="746139"/>
            <a:ext cx="9151326" cy="58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1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56044-47DF-41E5-A11A-E9DCAC0F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01" y="1545326"/>
            <a:ext cx="5532833" cy="34105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555523-FBE5-40AE-870B-03D52801D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77"/>
          <a:stretch/>
        </p:blipFill>
        <p:spPr>
          <a:xfrm>
            <a:off x="640081" y="2313830"/>
            <a:ext cx="3882876" cy="2576222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AB9AA66B-5B96-4ED4-AD46-DDE88290C273}"/>
              </a:ext>
            </a:extLst>
          </p:cNvPr>
          <p:cNvSpPr/>
          <p:nvPr/>
        </p:nvSpPr>
        <p:spPr>
          <a:xfrm>
            <a:off x="2463568" y="5208104"/>
            <a:ext cx="2498046" cy="1478943"/>
          </a:xfrm>
          <a:prstGeom prst="borderCallout1">
            <a:avLst>
              <a:gd name="adj1" fmla="val 18750"/>
              <a:gd name="adj2" fmla="val -8333"/>
              <a:gd name="adj3" fmla="val -113844"/>
              <a:gd name="adj4" fmla="val -43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“Assert add(1,1) equals 2”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7DB8DD5A-04F9-4580-9857-0FFDB15F893A}"/>
              </a:ext>
            </a:extLst>
          </p:cNvPr>
          <p:cNvSpPr/>
          <p:nvPr/>
        </p:nvSpPr>
        <p:spPr>
          <a:xfrm>
            <a:off x="7267063" y="5208103"/>
            <a:ext cx="2496710" cy="1478943"/>
          </a:xfrm>
          <a:prstGeom prst="borderCallout1">
            <a:avLst>
              <a:gd name="adj1" fmla="val 18750"/>
              <a:gd name="adj2" fmla="val -8333"/>
              <a:gd name="adj3" fmla="val -79435"/>
              <a:gd name="adj4" fmla="val -1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“2*2 should be a number and be exactly 4”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1F1A6-E675-4E6F-996E-9B893BA61D63}"/>
              </a:ext>
            </a:extLst>
          </p:cNvPr>
          <p:cNvSpPr txBox="1"/>
          <p:nvPr/>
        </p:nvSpPr>
        <p:spPr>
          <a:xfrm>
            <a:off x="1630017" y="86669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TDD-type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D2024-7DD2-48A1-B3F9-EA8D1012084D}"/>
              </a:ext>
            </a:extLst>
          </p:cNvPr>
          <p:cNvSpPr txBox="1"/>
          <p:nvPr/>
        </p:nvSpPr>
        <p:spPr>
          <a:xfrm>
            <a:off x="7983110" y="923789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BDD-type test</a:t>
            </a:r>
          </a:p>
        </p:txBody>
      </p:sp>
    </p:spTree>
    <p:extLst>
      <p:ext uri="{BB962C8B-B14F-4D97-AF65-F5344CB8AC3E}">
        <p14:creationId xmlns:p14="http://schemas.microsoft.com/office/powerpoint/2010/main" val="21496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5AB2-BEA2-4D90-A823-F7011ACB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Testing Frameworks, Assertions and mocking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D5992-B6EB-49D5-844C-B55ADF157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1553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EA6-BD09-44E0-8A48-37D0EDC7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B380-8226-4E16-9E42-3DB4D3368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372" y="2327944"/>
            <a:ext cx="9918458" cy="4295493"/>
          </a:xfrm>
        </p:spPr>
        <p:txBody>
          <a:bodyPr>
            <a:normAutofit/>
          </a:bodyPr>
          <a:lstStyle/>
          <a:p>
            <a:r>
              <a:rPr lang="en-IE" b="1" dirty="0"/>
              <a:t>Test Frameworks</a:t>
            </a:r>
          </a:p>
          <a:p>
            <a:pPr lvl="1"/>
            <a:r>
              <a:rPr lang="en-IE" dirty="0"/>
              <a:t>Makes it easier to write tests</a:t>
            </a:r>
          </a:p>
          <a:p>
            <a:pPr lvl="1"/>
            <a:r>
              <a:rPr lang="en-IE" dirty="0"/>
              <a:t>Provide hooks, test suites, test runners</a:t>
            </a:r>
          </a:p>
          <a:p>
            <a:pPr lvl="1"/>
            <a:r>
              <a:rPr lang="en-IE" dirty="0"/>
              <a:t>Examples Junit, VS Team Test, PHP Unit, Mocha</a:t>
            </a:r>
          </a:p>
          <a:p>
            <a:r>
              <a:rPr lang="en-IE" b="1" dirty="0"/>
              <a:t>Assertion Frameworks </a:t>
            </a:r>
          </a:p>
          <a:p>
            <a:pPr lvl="1"/>
            <a:r>
              <a:rPr lang="en-IE" dirty="0"/>
              <a:t>Perform checks and decisions</a:t>
            </a:r>
          </a:p>
          <a:p>
            <a:pPr lvl="1"/>
            <a:r>
              <a:rPr lang="en-IE" dirty="0"/>
              <a:t>Examples: assert, chai.js, should.js</a:t>
            </a:r>
          </a:p>
          <a:p>
            <a:r>
              <a:rPr lang="en-IE" b="1" dirty="0"/>
              <a:t>Mocking Frameworks</a:t>
            </a:r>
          </a:p>
          <a:p>
            <a:pPr lvl="1"/>
            <a:r>
              <a:rPr lang="en-IE" dirty="0"/>
              <a:t>Create mock dependencies, stubs, </a:t>
            </a:r>
            <a:r>
              <a:rPr lang="en-IE" dirty="0" err="1"/>
              <a:t>proxys</a:t>
            </a:r>
            <a:endParaRPr lang="en-IE" dirty="0"/>
          </a:p>
          <a:p>
            <a:pPr lvl="1"/>
            <a:r>
              <a:rPr lang="en-IE" dirty="0" err="1"/>
              <a:t>Sinon</a:t>
            </a:r>
            <a:r>
              <a:rPr lang="en-IE" dirty="0"/>
              <a:t>, </a:t>
            </a:r>
            <a:r>
              <a:rPr lang="en-IE" dirty="0" err="1"/>
              <a:t>Jmock</a:t>
            </a:r>
            <a:r>
              <a:rPr lang="en-IE" dirty="0"/>
              <a:t>, Mockito, </a:t>
            </a:r>
            <a:r>
              <a:rPr lang="en-IE" dirty="0" err="1"/>
              <a:t>Mockgoose</a:t>
            </a:r>
            <a:r>
              <a:rPr lang="en-IE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BB2E0-D1BF-491D-8107-1DB3048A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6540" y="2327944"/>
            <a:ext cx="4671391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206A6-C6C0-433E-9787-AB0A0CD1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3" y="1921536"/>
            <a:ext cx="9263270" cy="4344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A9C11-A3E4-4E2C-98CF-FF0D1212A421}"/>
              </a:ext>
            </a:extLst>
          </p:cNvPr>
          <p:cNvSpPr txBox="1"/>
          <p:nvPr/>
        </p:nvSpPr>
        <p:spPr>
          <a:xfrm>
            <a:off x="3792772" y="874642"/>
            <a:ext cx="5033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/>
              <a:t>Test Framework</a:t>
            </a:r>
          </a:p>
        </p:txBody>
      </p:sp>
    </p:spTree>
    <p:extLst>
      <p:ext uri="{BB962C8B-B14F-4D97-AF65-F5344CB8AC3E}">
        <p14:creationId xmlns:p14="http://schemas.microsoft.com/office/powerpoint/2010/main" val="243182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789" y="1348373"/>
            <a:ext cx="4782312" cy="4169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Test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4492932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Open Source framework for </a:t>
            </a:r>
            <a:r>
              <a:rPr lang="en-US" dirty="0" err="1"/>
              <a:t>Javascript</a:t>
            </a:r>
            <a:r>
              <a:rPr lang="en-US" dirty="0"/>
              <a:t> unit testing</a:t>
            </a:r>
          </a:p>
          <a:p>
            <a:pPr lvl="1"/>
            <a:r>
              <a:rPr lang="en-US" dirty="0"/>
              <a:t>Run in browser and server-side (e.g. node)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Expressive syntax</a:t>
            </a:r>
          </a:p>
          <a:p>
            <a:pPr lvl="1"/>
            <a:r>
              <a:rPr lang="en-US" dirty="0"/>
              <a:t>Can test </a:t>
            </a:r>
            <a:r>
              <a:rPr lang="en-US" dirty="0" err="1"/>
              <a:t>Async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Pluggable</a:t>
            </a:r>
          </a:p>
          <a:p>
            <a:pPr lvl="2"/>
            <a:r>
              <a:rPr lang="en-US" dirty="0"/>
              <a:t>Compatible with test runners such as Karma</a:t>
            </a:r>
          </a:p>
        </p:txBody>
      </p:sp>
    </p:spTree>
    <p:extLst>
      <p:ext uri="{BB962C8B-B14F-4D97-AF65-F5344CB8AC3E}">
        <p14:creationId xmlns:p14="http://schemas.microsoft.com/office/powerpoint/2010/main" val="3535181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F1338-20E3-4508-8BFF-CF15B9D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342" y="823543"/>
            <a:ext cx="10534469" cy="1188720"/>
          </a:xfrm>
        </p:spPr>
        <p:txBody>
          <a:bodyPr/>
          <a:lstStyle/>
          <a:p>
            <a:r>
              <a:rPr lang="en-IE" dirty="0"/>
              <a:t>Assertion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2029-D7E2-45D6-851E-A988EC24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79" y="2420330"/>
            <a:ext cx="5205984" cy="3875967"/>
          </a:xfrm>
        </p:spPr>
        <p:txBody>
          <a:bodyPr/>
          <a:lstStyle/>
          <a:p>
            <a:r>
              <a:rPr lang="en-IE" dirty="0"/>
              <a:t>Can use the  “assert” package</a:t>
            </a:r>
          </a:p>
          <a:p>
            <a:pPr lvl="1"/>
            <a:r>
              <a:rPr lang="en-IE" dirty="0"/>
              <a:t>Node.js core package 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Define a Test Suite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In the test suit, create test cases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Invoke “done()” when each test is complete.</a:t>
            </a:r>
          </a:p>
          <a:p>
            <a:pPr marL="342900" indent="-342900">
              <a:buFont typeface="+mj-lt"/>
              <a:buAutoNum type="arabicPeriod"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 very expressive or high functioning</a:t>
            </a:r>
          </a:p>
          <a:p>
            <a:pPr marL="0" indent="0">
              <a:buNone/>
            </a:pPr>
            <a:r>
              <a:rPr lang="en-IE" dirty="0"/>
              <a:t>Better 3</a:t>
            </a:r>
            <a:r>
              <a:rPr lang="en-IE" baseline="30000" dirty="0"/>
              <a:t>rd</a:t>
            </a:r>
            <a:r>
              <a:rPr lang="en-IE" dirty="0"/>
              <a:t> party options: chai, should…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63DEE-72D2-4FA4-90D2-80692448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59" y="2271984"/>
            <a:ext cx="5028253" cy="4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0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43B3-2928-48D3-A15F-827BDEED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Assertion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360BE-1769-4232-8F3A-EAF1B839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" y="2374077"/>
            <a:ext cx="11518207" cy="39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7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10929434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Assertion Framework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IE" sz="1700" dirty="0"/>
              <a:t>Mocha allows you to use any assertion library you wish. 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should is an expressive, readable, framework-agnostic assertion library.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Can use with Mocha to write cleaner, more BDD style tests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Generates nice error messages (there’s always error messages!)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Works with Node and browsers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Can use in </a:t>
            </a:r>
            <a:r>
              <a:rPr lang="en-US" sz="1900" dirty="0" err="1"/>
              <a:t>asyc</a:t>
            </a:r>
            <a:r>
              <a:rPr lang="en-US" sz="1900" dirty="0"/>
              <a:t> tests with Mocha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DEFE0-2971-429B-B321-165D48D4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53" y="2454563"/>
            <a:ext cx="6298629" cy="38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IE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FFCD8B7-9A89-416C-979F-247E63D04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57793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3106-EFB2-4139-AEF1-C3FA73AF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IE" dirty="0"/>
              <a:t>Mocking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75947-765E-4FFD-90A1-96908F75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1700" dirty="0"/>
              <a:t>What if your code has methods that use/integrate a DB?</a:t>
            </a:r>
          </a:p>
          <a:p>
            <a:pPr>
              <a:lnSpc>
                <a:spcPct val="90000"/>
              </a:lnSpc>
            </a:pPr>
            <a:r>
              <a:rPr lang="en-IE" sz="1700" dirty="0"/>
              <a:t>What if your code uses an API that’s not ready</a:t>
            </a:r>
          </a:p>
          <a:p>
            <a:pPr>
              <a:lnSpc>
                <a:spcPct val="90000"/>
              </a:lnSpc>
            </a:pPr>
            <a:r>
              <a:rPr lang="en-IE" sz="1700" dirty="0"/>
              <a:t>Can use mocking and stubs to override/replace/mutate aspects of the code to allow you to test various scenarios in an isolated </a:t>
            </a:r>
            <a:r>
              <a:rPr lang="en-IE" sz="1700" dirty="0" err="1"/>
              <a:t>fashon</a:t>
            </a:r>
            <a:endParaRPr lang="en-IE" sz="1700" dirty="0"/>
          </a:p>
          <a:p>
            <a:pPr>
              <a:lnSpc>
                <a:spcPct val="90000"/>
              </a:lnSpc>
            </a:pPr>
            <a:r>
              <a:rPr lang="en-IE" sz="1700" dirty="0"/>
              <a:t>Examples: </a:t>
            </a:r>
            <a:r>
              <a:rPr lang="en-IE" sz="1700" dirty="0" err="1"/>
              <a:t>Proxyquire</a:t>
            </a:r>
            <a:r>
              <a:rPr lang="en-IE" sz="1700" dirty="0"/>
              <a:t>, </a:t>
            </a:r>
            <a:r>
              <a:rPr lang="en-IE" sz="1700" dirty="0" err="1"/>
              <a:t>Sinon</a:t>
            </a:r>
            <a:endParaRPr lang="en-IE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B173B7-8AE1-4759-B996-1E68A8FF6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917"/>
          <a:stretch/>
        </p:blipFill>
        <p:spPr>
          <a:xfrm>
            <a:off x="4823366" y="1435121"/>
            <a:ext cx="6227064" cy="33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9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FC6B-2DAE-4EA7-B664-0295F2E5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Sinon</a:t>
            </a:r>
            <a:r>
              <a:rPr lang="en-IE" dirty="0"/>
              <a:t> Mocking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DFC25-2B3F-44D8-92C2-2D95AAEB3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85" y="2370319"/>
            <a:ext cx="7729728" cy="3101983"/>
          </a:xfrm>
        </p:spPr>
        <p:txBody>
          <a:bodyPr/>
          <a:lstStyle/>
          <a:p>
            <a:r>
              <a:rPr lang="en-IE" dirty="0"/>
              <a:t>Can use </a:t>
            </a:r>
            <a:r>
              <a:rPr lang="en-IE" dirty="0" err="1"/>
              <a:t>sinon</a:t>
            </a:r>
            <a:r>
              <a:rPr lang="en-IE" dirty="0"/>
              <a:t> to create “stub” that can respond with fake data</a:t>
            </a:r>
          </a:p>
          <a:p>
            <a:r>
              <a:rPr lang="en-IE" dirty="0"/>
              <a:t>Allows isolation of target code. </a:t>
            </a:r>
          </a:p>
          <a:p>
            <a:r>
              <a:rPr lang="en-IE" dirty="0"/>
              <a:t>Why you might need this?</a:t>
            </a:r>
          </a:p>
          <a:p>
            <a:pPr lvl="1"/>
            <a:r>
              <a:rPr lang="en-GB" dirty="0"/>
              <a:t>a  </a:t>
            </a:r>
            <a:r>
              <a:rPr lang="en-GB" dirty="0" err="1"/>
              <a:t>js</a:t>
            </a:r>
            <a:r>
              <a:rPr lang="en-GB" dirty="0"/>
              <a:t> module may have public functions that need to be tested.  Functions can make a call out to another service or to a database.</a:t>
            </a:r>
          </a:p>
          <a:p>
            <a:pPr lvl="1"/>
            <a:r>
              <a:rPr lang="en-GB" dirty="0"/>
              <a:t>E.g. User Mongoose model…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99E22-2B46-4D3E-B00C-0C288432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622" y="3929260"/>
            <a:ext cx="7049606" cy="28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uperTest npm te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72789" y="2099902"/>
            <a:ext cx="4782312" cy="26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How it works…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Provide description of  test using </a:t>
            </a:r>
            <a:r>
              <a:rPr lang="en-IE" b="1" dirty="0"/>
              <a:t>“describe” </a:t>
            </a:r>
          </a:p>
          <a:p>
            <a:r>
              <a:rPr lang="en-IE" dirty="0"/>
              <a:t>Use </a:t>
            </a:r>
            <a:r>
              <a:rPr lang="en-IE" b="1" dirty="0"/>
              <a:t>“it” </a:t>
            </a:r>
            <a:r>
              <a:rPr lang="en-IE" dirty="0"/>
              <a:t>to define several test cases into it.</a:t>
            </a:r>
          </a:p>
          <a:p>
            <a:pPr lvl="1"/>
            <a:r>
              <a:rPr lang="en-IE" dirty="0"/>
              <a:t>“it” provides a “done” function, used to indicate the end of test case.</a:t>
            </a:r>
          </a:p>
        </p:txBody>
      </p:sp>
    </p:spTree>
    <p:extLst>
      <p:ext uri="{BB962C8B-B14F-4D97-AF65-F5344CB8AC3E}">
        <p14:creationId xmlns:p14="http://schemas.microsoft.com/office/powerpoint/2010/main" val="155952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608023"/>
            <a:ext cx="4782312" cy="1649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Getting Mocha 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Use NPM and install Mocha, Should and </a:t>
            </a:r>
            <a:r>
              <a:rPr lang="en-IE" dirty="0" err="1"/>
              <a:t>Supertest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b="1" dirty="0" err="1"/>
              <a:t>npm</a:t>
            </a:r>
            <a:r>
              <a:rPr lang="en-IE" b="1" dirty="0"/>
              <a:t> install --save-dev mocha</a:t>
            </a:r>
          </a:p>
          <a:p>
            <a:pPr marL="0" indent="0">
              <a:buNone/>
            </a:pPr>
            <a:endParaRPr lang="en-IE" b="1" dirty="0"/>
          </a:p>
          <a:p>
            <a:pPr marL="0" indent="0">
              <a:buNone/>
            </a:pPr>
            <a:r>
              <a:rPr lang="en-IE" b="1" dirty="0"/>
              <a:t>	</a:t>
            </a:r>
            <a:r>
              <a:rPr lang="en-IE" b="1" dirty="0" err="1"/>
              <a:t>npm</a:t>
            </a:r>
            <a:r>
              <a:rPr lang="en-IE" b="1" dirty="0"/>
              <a:t> install --save-dev should</a:t>
            </a:r>
          </a:p>
          <a:p>
            <a:pPr marL="0" indent="0">
              <a:buNone/>
            </a:pPr>
            <a:endParaRPr lang="en-IE" b="1" dirty="0"/>
          </a:p>
          <a:p>
            <a:pPr marL="0" indent="0">
              <a:buNone/>
            </a:pPr>
            <a:r>
              <a:rPr lang="en-IE" b="1" dirty="0"/>
              <a:t>	</a:t>
            </a:r>
            <a:r>
              <a:rPr lang="en-IE" b="1" dirty="0" err="1"/>
              <a:t>npm</a:t>
            </a:r>
            <a:r>
              <a:rPr lang="en-IE" b="1" dirty="0"/>
              <a:t> install --save-dev </a:t>
            </a:r>
            <a:r>
              <a:rPr lang="en-IE" b="1" dirty="0" err="1"/>
              <a:t>sinon</a:t>
            </a:r>
            <a:r>
              <a:rPr lang="en-IE" b="1" dirty="0"/>
              <a:t> </a:t>
            </a:r>
            <a:r>
              <a:rPr lang="en-IE" b="1" dirty="0" err="1"/>
              <a:t>sinon</a:t>
            </a:r>
            <a:r>
              <a:rPr lang="en-IE" b="1" dirty="0"/>
              <a:t>-test</a:t>
            </a:r>
          </a:p>
          <a:p>
            <a:pPr marL="0" indent="0">
              <a:buNone/>
            </a:pPr>
            <a:endParaRPr lang="en-IE" b="1" dirty="0"/>
          </a:p>
          <a:p>
            <a:pPr marL="0" indent="0">
              <a:buNone/>
            </a:pPr>
            <a:r>
              <a:rPr lang="en-IE" b="1" dirty="0"/>
              <a:t>	</a:t>
            </a:r>
            <a:r>
              <a:rPr lang="en-IE" b="1" dirty="0" err="1"/>
              <a:t>npm</a:t>
            </a:r>
            <a:r>
              <a:rPr lang="en-IE" b="1" dirty="0"/>
              <a:t> install --save-dev </a:t>
            </a:r>
            <a:r>
              <a:rPr lang="en-IE" b="1" dirty="0" err="1"/>
              <a:t>supertest</a:t>
            </a:r>
            <a:endParaRPr lang="en-IE" b="1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9" y="4421910"/>
            <a:ext cx="4695718" cy="6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Running the test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224" y="2474053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From command prompt, type </a:t>
            </a:r>
          </a:p>
          <a:p>
            <a:pPr lvl="1"/>
            <a:r>
              <a:rPr lang="en-IE" dirty="0" err="1"/>
              <a:t>npx</a:t>
            </a:r>
            <a:r>
              <a:rPr lang="en-IE" dirty="0"/>
              <a:t> mocha</a:t>
            </a:r>
          </a:p>
          <a:p>
            <a:r>
              <a:rPr lang="en-IE" dirty="0"/>
              <a:t>As we’re ES6 and need to </a:t>
            </a:r>
            <a:r>
              <a:rPr lang="en-IE" dirty="0" err="1"/>
              <a:t>transpile</a:t>
            </a:r>
            <a:r>
              <a:rPr lang="en-IE" dirty="0"/>
              <a:t>, easier to create a script entry in </a:t>
            </a:r>
            <a:r>
              <a:rPr lang="en-IE" b="1" dirty="0" err="1"/>
              <a:t>package.json</a:t>
            </a:r>
            <a:endParaRPr lang="en-IE" b="1" dirty="0"/>
          </a:p>
          <a:p>
            <a:r>
              <a:rPr lang="en-IE" dirty="0"/>
              <a:t>Can associate tests with node project by including new script property</a:t>
            </a:r>
          </a:p>
          <a:p>
            <a:r>
              <a:rPr lang="en-IE" dirty="0"/>
              <a:t>Set up a test script in </a:t>
            </a:r>
            <a:r>
              <a:rPr lang="en-IE" dirty="0" err="1"/>
              <a:t>package.json</a:t>
            </a:r>
            <a:endParaRPr lang="en-IE" dirty="0"/>
          </a:p>
          <a:p>
            <a:pPr lvl="1"/>
            <a:r>
              <a:rPr lang="en-IE" dirty="0"/>
              <a:t>Then use </a:t>
            </a:r>
            <a:r>
              <a:rPr lang="en-IE" b="1" dirty="0" err="1"/>
              <a:t>npm</a:t>
            </a:r>
            <a:r>
              <a:rPr lang="en-IE" b="1" dirty="0"/>
              <a:t> run test </a:t>
            </a:r>
            <a:r>
              <a:rPr lang="en-IE" dirty="0"/>
              <a:t>at the command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089AA-D2FA-42DA-B5AC-846298F6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1" y="5669470"/>
            <a:ext cx="10306050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5E5B1-ABA1-4280-B214-C432EE04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7586"/>
            <a:ext cx="5554476" cy="31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9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B96E-9AE2-4190-847D-4644E486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EXAMPLE….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1C0B-28BA-440F-94B4-BBF13844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202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C1CF-F535-4087-BD25-D794CC79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Testing an API </a:t>
            </a:r>
            <a:br>
              <a:rPr lang="en-IE" dirty="0"/>
            </a:br>
            <a:r>
              <a:rPr lang="en-IE" dirty="0"/>
              <a:t>(integration testing)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179A0-A7A5-4BD1-82A5-6DAFFE35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563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0739-5744-4E68-BC7E-D4A0109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API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2399-0832-425C-907F-1E2844E3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Testing with postman not ideal</a:t>
            </a:r>
          </a:p>
          <a:p>
            <a:pPr lvl="1"/>
            <a:r>
              <a:rPr lang="en-IE" dirty="0"/>
              <a:t>Cannot formally specify test suites</a:t>
            </a:r>
          </a:p>
          <a:p>
            <a:pPr lvl="1"/>
            <a:r>
              <a:rPr lang="en-IE" dirty="0"/>
              <a:t>Cannot integrate into testing </a:t>
            </a:r>
          </a:p>
          <a:p>
            <a:r>
              <a:rPr lang="en-IE" dirty="0"/>
              <a:t>Fine for development cycle</a:t>
            </a:r>
          </a:p>
          <a:p>
            <a:r>
              <a:rPr lang="en-IE" dirty="0"/>
              <a:t>Need a more structured method of testing APIs </a:t>
            </a:r>
          </a:p>
          <a:p>
            <a:pPr lvl="1"/>
            <a:r>
              <a:rPr lang="en-IE" dirty="0"/>
              <a:t>Regression (all routes should be checked before commit)</a:t>
            </a:r>
          </a:p>
          <a:p>
            <a:pPr lvl="1"/>
            <a:r>
              <a:rPr lang="en-IE" dirty="0"/>
              <a:t>Use HTTP requests to test express app</a:t>
            </a:r>
          </a:p>
        </p:txBody>
      </p:sp>
    </p:spTree>
    <p:extLst>
      <p:ext uri="{BB962C8B-B14F-4D97-AF65-F5344CB8AC3E}">
        <p14:creationId xmlns:p14="http://schemas.microsoft.com/office/powerpoint/2010/main" val="311758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789" y="2258276"/>
            <a:ext cx="4782312" cy="2349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Testing Over HTTP with </a:t>
            </a:r>
            <a:r>
              <a:rPr lang="en-US" b="1" dirty="0" err="1"/>
              <a:t>supertest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4492932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Provide a high-level abstraction for testing HTTP</a:t>
            </a:r>
          </a:p>
          <a:p>
            <a:r>
              <a:rPr lang="en-US" dirty="0"/>
              <a:t>Works with any test framework</a:t>
            </a:r>
          </a:p>
          <a:p>
            <a:pPr lvl="1"/>
            <a:r>
              <a:rPr lang="en-US" dirty="0"/>
              <a:t>In our case, Mocha</a:t>
            </a:r>
          </a:p>
          <a:p>
            <a:pPr mar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8A8-385F-4D82-AA04-A8FB2D4A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" y="4002309"/>
            <a:ext cx="7032474" cy="27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3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943605" y="964692"/>
            <a:ext cx="5885423" cy="5657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Example </a:t>
            </a:r>
            <a:r>
              <a:rPr lang="en-IE"/>
              <a:t>– Static home </a:t>
            </a:r>
            <a:r>
              <a:rPr lang="en-IE" dirty="0"/>
              <a:t>page test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Supertest.agent</a:t>
            </a:r>
            <a:r>
              <a:rPr lang="en-US" dirty="0"/>
              <a:t>(…) returns server object constructed with test URL</a:t>
            </a:r>
          </a:p>
          <a:p>
            <a:r>
              <a:rPr lang="en-US" dirty="0"/>
              <a:t>“describe” takes test name and test function</a:t>
            </a:r>
          </a:p>
          <a:p>
            <a:r>
              <a:rPr lang="en-US" dirty="0"/>
              <a:t>“it” specifies the unit test that uses the server object to </a:t>
            </a:r>
          </a:p>
          <a:p>
            <a:pPr lvl="1"/>
            <a:r>
              <a:rPr lang="en-US" dirty="0"/>
              <a:t>Do a HTTP GET on the URL.</a:t>
            </a:r>
          </a:p>
          <a:p>
            <a:pPr lvl="1"/>
            <a:r>
              <a:rPr lang="en-US" dirty="0"/>
              <a:t>Define what’s expected (e.g. content type, status</a:t>
            </a:r>
          </a:p>
          <a:p>
            <a:r>
              <a:rPr lang="en-US" dirty="0"/>
              <a:t>Use “should” to check status of response object</a:t>
            </a:r>
          </a:p>
        </p:txBody>
      </p:sp>
    </p:spTree>
    <p:extLst>
      <p:ext uri="{BB962C8B-B14F-4D97-AF65-F5344CB8AC3E}">
        <p14:creationId xmlns:p14="http://schemas.microsoft.com/office/powerpoint/2010/main" val="20526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7F8D-0A82-4A82-88C4-5C2D757DC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IE" sz="2400" dirty="0"/>
              <a:t>Testing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E4F0B-6FFA-430D-AFAA-F322F237E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GB" b="1" dirty="0"/>
              <a:t>Static analysis/testing </a:t>
            </a:r>
            <a:r>
              <a:rPr lang="en-GB" dirty="0"/>
              <a:t>helps to find out typos and basic syntax errors.</a:t>
            </a:r>
          </a:p>
          <a:p>
            <a:r>
              <a:rPr lang="en-GB" b="1" dirty="0"/>
              <a:t>Unit testing </a:t>
            </a:r>
            <a:r>
              <a:rPr lang="en-GB" dirty="0"/>
              <a:t>involves test one single unit at a time with isolation from other functionalities.</a:t>
            </a:r>
          </a:p>
          <a:p>
            <a:r>
              <a:rPr lang="en-GB" b="1" dirty="0"/>
              <a:t>Integration testing </a:t>
            </a:r>
            <a:r>
              <a:rPr lang="en-GB" dirty="0"/>
              <a:t>is where you will find out whether separate units of functionalities works with each other.</a:t>
            </a:r>
          </a:p>
          <a:p>
            <a:r>
              <a:rPr lang="en-GB" b="1" dirty="0"/>
              <a:t>End-to-End </a:t>
            </a:r>
            <a:r>
              <a:rPr lang="en-GB" dirty="0"/>
              <a:t>testing as the name suggests refers to testing the complete flow of the project from start to end.</a:t>
            </a:r>
            <a:endParaRPr lang="en-IE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C649633-4FC5-4F8D-85CD-32F192241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164" r="21298" b="1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577854"/>
            <a:ext cx="4782312" cy="3710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Testing a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‘/add’ route should add two numbers provided in HTTP body</a:t>
            </a:r>
          </a:p>
          <a:p>
            <a:pPr lvl="1"/>
            <a:r>
              <a:rPr lang="en-IE" dirty="0"/>
              <a:t>Should return </a:t>
            </a:r>
            <a:r>
              <a:rPr lang="en-IE" dirty="0" err="1"/>
              <a:t>json</a:t>
            </a:r>
            <a:r>
              <a:rPr lang="en-IE" dirty="0"/>
              <a:t> response</a:t>
            </a:r>
          </a:p>
          <a:p>
            <a:pPr lvl="1"/>
            <a:r>
              <a:rPr lang="en-IE" dirty="0"/>
              <a:t>Data item of body should equal sum of initial numbers</a:t>
            </a:r>
          </a:p>
          <a:p>
            <a:r>
              <a:rPr lang="en-IE" dirty="0"/>
              <a:t>“post” does a HTTP post on URL</a:t>
            </a:r>
          </a:p>
          <a:p>
            <a:r>
              <a:rPr lang="en-IE" dirty="0"/>
              <a:t>send inserts HTTP body</a:t>
            </a:r>
          </a:p>
          <a:p>
            <a:r>
              <a:rPr lang="en-IE" dirty="0"/>
              <a:t>Contents of </a:t>
            </a:r>
            <a:r>
              <a:rPr lang="en-IE" dirty="0" err="1"/>
              <a:t>reponse</a:t>
            </a:r>
            <a:r>
              <a:rPr lang="en-IE" dirty="0"/>
              <a:t> validated using should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85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967714"/>
            <a:ext cx="4782312" cy="2930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Testing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Can test for non-</a:t>
            </a:r>
            <a:r>
              <a:rPr lang="en-IE" dirty="0" err="1"/>
              <a:t>existant</a:t>
            </a:r>
            <a:r>
              <a:rPr lang="en-IE" dirty="0"/>
              <a:t>/removed resources</a:t>
            </a:r>
          </a:p>
          <a:p>
            <a:pPr lvl="1"/>
            <a:r>
              <a:rPr lang="en-IE" dirty="0"/>
              <a:t>E.g. after delete</a:t>
            </a:r>
          </a:p>
          <a:p>
            <a:r>
              <a:rPr lang="en-IE" dirty="0"/>
              <a:t>Check status of HTTP response is 404</a:t>
            </a:r>
          </a:p>
          <a:p>
            <a:r>
              <a:rPr lang="en-IE" dirty="0"/>
              <a:t>Check status of res object is also 404</a:t>
            </a:r>
          </a:p>
        </p:txBody>
      </p:sp>
    </p:spTree>
    <p:extLst>
      <p:ext uri="{BB962C8B-B14F-4D97-AF65-F5344CB8AC3E}">
        <p14:creationId xmlns:p14="http://schemas.microsoft.com/office/powerpoint/2010/main" val="3813440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220" y="315301"/>
            <a:ext cx="4014216" cy="5623561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2" y="479893"/>
            <a:ext cx="3685032" cy="5294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15" r="5" b="7259"/>
          <a:stretch/>
        </p:blipFill>
        <p:spPr>
          <a:xfrm>
            <a:off x="8186411" y="665018"/>
            <a:ext cx="3353834" cy="2032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1439"/>
          <a:stretch/>
        </p:blipFill>
        <p:spPr>
          <a:xfrm>
            <a:off x="8186411" y="2854035"/>
            <a:ext cx="3353834" cy="2761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>
            <a:normAutofit/>
          </a:bodyPr>
          <a:lstStyle/>
          <a:p>
            <a:r>
              <a:rPr lang="en-IE" dirty="0"/>
              <a:t>Failing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2638044"/>
            <a:ext cx="5925312" cy="3101983"/>
          </a:xfrm>
        </p:spPr>
        <p:txBody>
          <a:bodyPr>
            <a:normAutofit/>
          </a:bodyPr>
          <a:lstStyle/>
          <a:p>
            <a:r>
              <a:rPr lang="en-IE" dirty="0"/>
              <a:t>Equal value of addition test is changed. </a:t>
            </a:r>
          </a:p>
          <a:p>
            <a:pPr lvl="1"/>
            <a:r>
              <a:rPr lang="en-IE" dirty="0"/>
              <a:t>40 (should be 30)</a:t>
            </a:r>
          </a:p>
          <a:p>
            <a:r>
              <a:rPr lang="en-IE" dirty="0"/>
              <a:t>Result is test failure</a:t>
            </a:r>
          </a:p>
          <a:p>
            <a:r>
              <a:rPr lang="en-IE" dirty="0"/>
              <a:t>Indicated clearly by test report.</a:t>
            </a:r>
          </a:p>
        </p:txBody>
      </p:sp>
    </p:spTree>
    <p:extLst>
      <p:ext uri="{BB962C8B-B14F-4D97-AF65-F5344CB8AC3E}">
        <p14:creationId xmlns:p14="http://schemas.microsoft.com/office/powerpoint/2010/main" val="3398841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760796"/>
            <a:ext cx="4782312" cy="334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ASYNCHRONOUS CODE Test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Uses the </a:t>
            </a:r>
            <a:r>
              <a:rPr lang="en-IE" dirty="0" err="1"/>
              <a:t>callback</a:t>
            </a:r>
            <a:r>
              <a:rPr lang="en-IE" dirty="0"/>
              <a:t> pattern. </a:t>
            </a:r>
          </a:p>
          <a:p>
            <a:r>
              <a:rPr lang="en-IE" dirty="0"/>
              <a:t>The </a:t>
            </a:r>
            <a:r>
              <a:rPr lang="en-IE" dirty="0" err="1"/>
              <a:t>callback</a:t>
            </a:r>
            <a:r>
              <a:rPr lang="en-IE" dirty="0"/>
              <a:t> (usually named done) lets Mocha know when the test is complete</a:t>
            </a:r>
          </a:p>
          <a:p>
            <a:r>
              <a:rPr lang="en-IE" dirty="0"/>
              <a:t>Mocha waits for this function to be called before completing the test.</a:t>
            </a:r>
          </a:p>
        </p:txBody>
      </p:sp>
      <p:sp>
        <p:nvSpPr>
          <p:cNvPr id="6" name="Callout: Line 5"/>
          <p:cNvSpPr/>
          <p:nvPr/>
        </p:nvSpPr>
        <p:spPr>
          <a:xfrm>
            <a:off x="1983545" y="5105146"/>
            <a:ext cx="2681220" cy="1441428"/>
          </a:xfrm>
          <a:prstGeom prst="borderCallout1">
            <a:avLst>
              <a:gd name="adj1" fmla="val 16653"/>
              <a:gd name="adj2" fmla="val 105633"/>
              <a:gd name="adj3" fmla="val -99922"/>
              <a:gd name="adj4" fmla="val 216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“done()” called after test is complete. In this case after </a:t>
            </a:r>
            <a:r>
              <a:rPr lang="en-IE" dirty="0" err="1"/>
              <a:t>user.save</a:t>
            </a:r>
            <a:r>
              <a:rPr lang="en-IE" dirty="0"/>
              <a:t>(..) returns</a:t>
            </a:r>
          </a:p>
        </p:txBody>
      </p:sp>
    </p:spTree>
    <p:extLst>
      <p:ext uri="{BB962C8B-B14F-4D97-AF65-F5344CB8AC3E}">
        <p14:creationId xmlns:p14="http://schemas.microsoft.com/office/powerpoint/2010/main" val="76690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90" y="2739280"/>
            <a:ext cx="3328416" cy="1387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IE" dirty="0"/>
              <a:t>Improvements – Mocking the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IE" sz="1700" dirty="0"/>
              <a:t>Unit testing should only concern the unit you’re testing</a:t>
            </a:r>
          </a:p>
          <a:p>
            <a:pPr lvl="1">
              <a:lnSpc>
                <a:spcPct val="80000"/>
              </a:lnSpc>
            </a:pPr>
            <a:r>
              <a:rPr lang="en-IE" sz="1700" dirty="0"/>
              <a:t>Should be independent of servers/</a:t>
            </a:r>
            <a:r>
              <a:rPr lang="en-IE" sz="1700" dirty="0" err="1"/>
              <a:t>db</a:t>
            </a:r>
            <a:r>
              <a:rPr lang="en-IE" sz="1700" dirty="0"/>
              <a:t> dependencies</a:t>
            </a:r>
          </a:p>
          <a:p>
            <a:pPr>
              <a:lnSpc>
                <a:spcPct val="80000"/>
              </a:lnSpc>
            </a:pPr>
            <a:r>
              <a:rPr lang="en-IE" sz="1700" dirty="0"/>
              <a:t>Tests should just test the unit in question</a:t>
            </a:r>
          </a:p>
          <a:p>
            <a:pPr>
              <a:lnSpc>
                <a:spcPct val="80000"/>
              </a:lnSpc>
            </a:pPr>
            <a:r>
              <a:rPr lang="en-IE" sz="1700" dirty="0"/>
              <a:t>Unit under test may have dependencies on other (complex) units, e.g. database</a:t>
            </a:r>
          </a:p>
          <a:p>
            <a:pPr>
              <a:lnSpc>
                <a:spcPct val="80000"/>
              </a:lnSpc>
            </a:pPr>
            <a:r>
              <a:rPr lang="en-IE" sz="1700" dirty="0"/>
              <a:t>To isolate the behaviour of a unit, replace dependencies by “mocks” that simulate the behaviour </a:t>
            </a:r>
          </a:p>
          <a:p>
            <a:pPr>
              <a:lnSpc>
                <a:spcPct val="80000"/>
              </a:lnSpc>
            </a:pPr>
            <a:r>
              <a:rPr lang="en-IE" sz="1700" dirty="0"/>
              <a:t>DBs are impractical to incorporate into the unit test.</a:t>
            </a:r>
          </a:p>
          <a:p>
            <a:pPr>
              <a:lnSpc>
                <a:spcPct val="80000"/>
              </a:lnSpc>
            </a:pPr>
            <a:r>
              <a:rPr lang="en-IE" sz="1700" dirty="0"/>
              <a:t>In short, mocking is creating objects that simulate the behaviour of real objects.</a:t>
            </a:r>
          </a:p>
          <a:p>
            <a:pPr>
              <a:lnSpc>
                <a:spcPct val="80000"/>
              </a:lnSpc>
            </a:pPr>
            <a:endParaRPr lang="en-IE" sz="1700" dirty="0"/>
          </a:p>
          <a:p>
            <a:pPr>
              <a:lnSpc>
                <a:spcPct val="80000"/>
              </a:lnSpc>
            </a:pPr>
            <a:endParaRPr lang="en-IE" sz="1700" dirty="0"/>
          </a:p>
          <a:p>
            <a:pPr lvl="1">
              <a:lnSpc>
                <a:spcPct val="80000"/>
              </a:lnSpc>
            </a:pPr>
            <a:endParaRPr lang="en-IE" sz="1700" dirty="0"/>
          </a:p>
          <a:p>
            <a:pPr lvl="1">
              <a:lnSpc>
                <a:spcPct val="80000"/>
              </a:lnSpc>
            </a:pPr>
            <a:endParaRPr lang="en-IE" sz="1700" dirty="0"/>
          </a:p>
          <a:p>
            <a:pPr>
              <a:lnSpc>
                <a:spcPct val="80000"/>
              </a:lnSpc>
            </a:pPr>
            <a:endParaRPr lang="en-IE" sz="1700" dirty="0"/>
          </a:p>
        </p:txBody>
      </p:sp>
    </p:spTree>
    <p:extLst>
      <p:ext uri="{BB962C8B-B14F-4D97-AF65-F5344CB8AC3E}">
        <p14:creationId xmlns:p14="http://schemas.microsoft.com/office/powerpoint/2010/main" val="2207629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848830"/>
            <a:ext cx="4782312" cy="316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Mocking </a:t>
            </a:r>
            <a:r>
              <a:rPr lang="en-IE" dirty="0" err="1"/>
              <a:t>Mongodb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Several mocking frameworks out there</a:t>
            </a:r>
          </a:p>
          <a:p>
            <a:pPr lvl="1"/>
            <a:r>
              <a:rPr lang="en-IE" dirty="0"/>
              <a:t>Mockery, </a:t>
            </a:r>
            <a:r>
              <a:rPr lang="en-IE" dirty="0" err="1"/>
              <a:t>PowerMockito</a:t>
            </a:r>
            <a:endParaRPr lang="en-IE" dirty="0"/>
          </a:p>
          <a:p>
            <a:r>
              <a:rPr lang="en-IE" dirty="0"/>
              <a:t>We use Mongoose</a:t>
            </a:r>
          </a:p>
          <a:p>
            <a:pPr lvl="1"/>
            <a:r>
              <a:rPr lang="en-IE" dirty="0"/>
              <a:t>How about “</a:t>
            </a:r>
            <a:r>
              <a:rPr lang="en-IE" dirty="0" err="1"/>
              <a:t>Mockgoose</a:t>
            </a:r>
            <a:r>
              <a:rPr lang="en-IE" dirty="0"/>
              <a:t>”?!</a:t>
            </a:r>
          </a:p>
          <a:p>
            <a:pPr lvl="1"/>
            <a:r>
              <a:rPr lang="en-IE" dirty="0"/>
              <a:t>Turns out it exists!</a:t>
            </a:r>
          </a:p>
          <a:p>
            <a:r>
              <a:rPr lang="en-IE" dirty="0"/>
              <a:t>NPM install –save-dev </a:t>
            </a:r>
            <a:r>
              <a:rPr lang="en-IE" dirty="0" err="1"/>
              <a:t>Mockgoose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598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338073"/>
            <a:ext cx="4782312" cy="2189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 err="1"/>
              <a:t>Mockgoose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 err="1"/>
              <a:t>Mockgoose</a:t>
            </a:r>
            <a:r>
              <a:rPr lang="en-IE" dirty="0"/>
              <a:t> spins up </a:t>
            </a:r>
            <a:r>
              <a:rPr lang="en-IE" b="1" dirty="0" err="1"/>
              <a:t>mongod</a:t>
            </a:r>
            <a:r>
              <a:rPr lang="en-IE" b="1" dirty="0"/>
              <a:t> </a:t>
            </a:r>
            <a:r>
              <a:rPr lang="en-IE" dirty="0"/>
              <a:t>when </a:t>
            </a:r>
            <a:r>
              <a:rPr lang="en-IE" dirty="0" err="1"/>
              <a:t>mongoose.connect</a:t>
            </a:r>
            <a:r>
              <a:rPr lang="en-IE" dirty="0"/>
              <a:t> call is made. </a:t>
            </a:r>
          </a:p>
          <a:p>
            <a:r>
              <a:rPr lang="en-IE" dirty="0"/>
              <a:t>Just uses memory store with no persistence.</a:t>
            </a:r>
          </a:p>
          <a:p>
            <a:r>
              <a:rPr lang="en-IE" dirty="0"/>
              <a:t>Can take a while on first test, after which it’s fast</a:t>
            </a:r>
          </a:p>
          <a:p>
            <a:pPr lvl="1"/>
            <a:r>
              <a:rPr lang="en-IE" dirty="0"/>
              <a:t>Tests may time out</a:t>
            </a:r>
          </a:p>
          <a:p>
            <a:pPr lvl="1"/>
            <a:r>
              <a:rPr lang="en-IE" dirty="0"/>
              <a:t>You can increase mocha wait time</a:t>
            </a:r>
            <a:br>
              <a:rPr lang="en-IE" dirty="0"/>
            </a:br>
            <a:r>
              <a:rPr lang="en-IE" dirty="0"/>
              <a:t>	describe (…){</a:t>
            </a:r>
            <a:br>
              <a:rPr lang="en-IE" dirty="0"/>
            </a:br>
            <a:r>
              <a:rPr lang="en-IE" dirty="0"/>
              <a:t>		</a:t>
            </a:r>
            <a:r>
              <a:rPr lang="en-IE" dirty="0" err="1"/>
              <a:t>this.timeout</a:t>
            </a:r>
            <a:r>
              <a:rPr lang="en-IE" dirty="0"/>
              <a:t>(10000);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9374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IE" dirty="0"/>
              <a:t>Running in test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/>
          <a:lstStyle/>
          <a:p>
            <a:r>
              <a:rPr lang="en-IE" dirty="0"/>
              <a:t>Notice in the last slide we only use </a:t>
            </a:r>
            <a:r>
              <a:rPr lang="en-IE" dirty="0" err="1"/>
              <a:t>Mockgoose</a:t>
            </a:r>
            <a:r>
              <a:rPr lang="en-IE" dirty="0"/>
              <a:t> in “test” </a:t>
            </a:r>
            <a:r>
              <a:rPr lang="en-IE" dirty="0" err="1"/>
              <a:t>envornment</a:t>
            </a:r>
            <a:endParaRPr lang="en-IE" dirty="0"/>
          </a:p>
          <a:p>
            <a:r>
              <a:rPr lang="en-IE" dirty="0"/>
              <a:t>We need to set the </a:t>
            </a:r>
            <a:r>
              <a:rPr lang="en-IE" dirty="0" err="1"/>
              <a:t>NodeEnv</a:t>
            </a:r>
            <a:r>
              <a:rPr lang="en-IE" dirty="0"/>
              <a:t> environment variable as ‘test’ when we run out test script</a:t>
            </a:r>
          </a:p>
          <a:p>
            <a:pPr lvl="1"/>
            <a:r>
              <a:rPr lang="en-IE" dirty="0"/>
              <a:t>Setting environment variables is differs across Operating Systems/platforms</a:t>
            </a:r>
          </a:p>
          <a:p>
            <a:r>
              <a:rPr lang="en-IE" dirty="0"/>
              <a:t>Cross-Env uses a single command to set env variables without worrying about the platform</a:t>
            </a:r>
          </a:p>
          <a:p>
            <a:pPr marL="0" indent="0">
              <a:buNone/>
            </a:pPr>
            <a:r>
              <a:rPr lang="en-IE" dirty="0"/>
              <a:t>		</a:t>
            </a:r>
            <a:r>
              <a:rPr lang="en-IE" dirty="0" err="1"/>
              <a:t>npm</a:t>
            </a:r>
            <a:r>
              <a:rPr lang="en-IE" dirty="0"/>
              <a:t> install save-dev cross-env</a:t>
            </a:r>
          </a:p>
          <a:p>
            <a:r>
              <a:rPr lang="en-IE" dirty="0"/>
              <a:t>Update the test script in **</a:t>
            </a:r>
            <a:r>
              <a:rPr lang="en-IE" dirty="0" err="1"/>
              <a:t>package.json</a:t>
            </a:r>
            <a:r>
              <a:rPr lang="en-IE" dirty="0"/>
              <a:t>** to set the correct environment(s)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5740027"/>
            <a:ext cx="7305675" cy="752475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2849217" y="6096000"/>
            <a:ext cx="4518992" cy="291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8921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1569982"/>
            <a:ext cx="4782312" cy="3725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Running Server as part of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 fontScale="92500" lnSpcReduction="10000"/>
          </a:bodyPr>
          <a:lstStyle/>
          <a:p>
            <a:r>
              <a:rPr lang="en-IE" dirty="0" err="1"/>
              <a:t>SuperTest</a:t>
            </a:r>
            <a:r>
              <a:rPr lang="en-IE" dirty="0"/>
              <a:t> allows you to create the Express API as part of the test</a:t>
            </a:r>
          </a:p>
          <a:p>
            <a:r>
              <a:rPr lang="en-IE" dirty="0"/>
              <a:t>You can pass instance of the server to </a:t>
            </a:r>
            <a:r>
              <a:rPr lang="en-IE" dirty="0" err="1"/>
              <a:t>SuperTest</a:t>
            </a:r>
            <a:endParaRPr lang="en-IE" dirty="0"/>
          </a:p>
          <a:p>
            <a:pPr lvl="1"/>
            <a:r>
              <a:rPr lang="en-IE" dirty="0"/>
              <a:t>if the server is not already listening for connections then </a:t>
            </a:r>
            <a:r>
              <a:rPr lang="en-IE" dirty="0" err="1"/>
              <a:t>SuperTest</a:t>
            </a:r>
            <a:r>
              <a:rPr lang="en-IE" dirty="0"/>
              <a:t> will bind to a port for you so there is no need to keep track of ports.</a:t>
            </a:r>
          </a:p>
          <a:p>
            <a:r>
              <a:rPr lang="en-IE" dirty="0"/>
              <a:t>So no need to start the server/bind </a:t>
            </a:r>
            <a:r>
              <a:rPr lang="en-IE"/>
              <a:t>to port </a:t>
            </a:r>
            <a:r>
              <a:rPr lang="en-IE" dirty="0"/>
              <a:t>in order to run the </a:t>
            </a:r>
            <a:r>
              <a:rPr lang="en-IE"/>
              <a:t>unit test.</a:t>
            </a:r>
            <a:endParaRPr lang="en-IE" dirty="0"/>
          </a:p>
          <a:p>
            <a:r>
              <a:rPr lang="en-IE" dirty="0"/>
              <a:t>Very useful for automated testing.</a:t>
            </a:r>
          </a:p>
        </p:txBody>
      </p:sp>
    </p:spTree>
    <p:extLst>
      <p:ext uri="{BB962C8B-B14F-4D97-AF65-F5344CB8AC3E}">
        <p14:creationId xmlns:p14="http://schemas.microsoft.com/office/powerpoint/2010/main" val="351956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0991" y="1128683"/>
            <a:ext cx="3560124" cy="4608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672" y="2638044"/>
            <a:ext cx="4492932" cy="326320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Code written by developer that exercises a small, specific area of functionality.</a:t>
            </a:r>
          </a:p>
          <a:p>
            <a:r>
              <a:rPr lang="en-US" dirty="0"/>
              <a:t>“Program testing can be used to show the presence of bugs, but never to show their absence!” – Dijkstra</a:t>
            </a:r>
          </a:p>
          <a:p>
            <a:r>
              <a:rPr lang="en-US" dirty="0"/>
              <a:t>Up to now – Manual tests with Postman</a:t>
            </a:r>
          </a:p>
          <a:p>
            <a:pPr lvl="1"/>
            <a:r>
              <a:rPr lang="en-US" dirty="0"/>
              <a:t>Not structured</a:t>
            </a:r>
          </a:p>
          <a:p>
            <a:pPr lvl="1"/>
            <a:r>
              <a:rPr lang="en-US" dirty="0"/>
              <a:t>Not repeatable</a:t>
            </a:r>
          </a:p>
          <a:p>
            <a:pPr lvl="1"/>
            <a:r>
              <a:rPr lang="en-US" dirty="0"/>
              <a:t>Not easy</a:t>
            </a:r>
          </a:p>
          <a:p>
            <a:pPr lvl="1"/>
            <a:r>
              <a:rPr lang="en-US" dirty="0"/>
              <a:t>Not a unit test</a:t>
            </a:r>
          </a:p>
          <a:p>
            <a:r>
              <a:rPr lang="en-US" dirty="0"/>
              <a:t>Usually unit testing is automated…</a:t>
            </a:r>
          </a:p>
        </p:txBody>
      </p:sp>
    </p:spTree>
    <p:extLst>
      <p:ext uri="{BB962C8B-B14F-4D97-AF65-F5344CB8AC3E}">
        <p14:creationId xmlns:p14="http://schemas.microsoft.com/office/powerpoint/2010/main" val="27716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789" y="2064034"/>
            <a:ext cx="4782312" cy="2737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 </a:t>
            </a:r>
            <a:r>
              <a:rPr lang="en-US" dirty="0" err="1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4492932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Tests are specific pieces of code</a:t>
            </a:r>
          </a:p>
          <a:p>
            <a:r>
              <a:rPr lang="en-US" dirty="0"/>
              <a:t>Tests are written by developers of the code, usually</a:t>
            </a:r>
          </a:p>
          <a:p>
            <a:pPr lvl="1"/>
            <a:r>
              <a:rPr lang="en-US" dirty="0"/>
              <a:t>Sometimes before the code is written</a:t>
            </a:r>
          </a:p>
          <a:p>
            <a:r>
              <a:rPr lang="en-US" dirty="0"/>
              <a:t>Part of the code repository</a:t>
            </a:r>
          </a:p>
          <a:p>
            <a:pPr lvl="1"/>
            <a:r>
              <a:rPr lang="en-US" dirty="0"/>
              <a:t>They go where the code goes</a:t>
            </a:r>
          </a:p>
          <a:p>
            <a:r>
              <a:rPr lang="en-US" dirty="0"/>
              <a:t>Use a framework</a:t>
            </a:r>
          </a:p>
          <a:p>
            <a:pPr lvl="1"/>
            <a:r>
              <a:rPr lang="en-US" dirty="0"/>
              <a:t>Junit, Jasmine, Mocha</a:t>
            </a:r>
          </a:p>
        </p:txBody>
      </p:sp>
    </p:spTree>
    <p:extLst>
      <p:ext uri="{BB962C8B-B14F-4D97-AF65-F5344CB8AC3E}">
        <p14:creationId xmlns:p14="http://schemas.microsoft.com/office/powerpoint/2010/main" val="132806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3366" y="1996159"/>
            <a:ext cx="6227064" cy="2873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Unit Test convention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All objects and methods</a:t>
            </a:r>
          </a:p>
          <a:p>
            <a:r>
              <a:rPr lang="en-US" dirty="0"/>
              <a:t>Aspire for 100% coverage</a:t>
            </a:r>
          </a:p>
          <a:p>
            <a:pPr lvl="1"/>
            <a:r>
              <a:rPr lang="en-US" dirty="0"/>
              <a:t>Although property getters/setters are sometimes omitted</a:t>
            </a:r>
          </a:p>
          <a:p>
            <a:r>
              <a:rPr lang="en-US" dirty="0"/>
              <a:t>All tests should pass before commits to the repo?</a:t>
            </a:r>
          </a:p>
          <a:p>
            <a:pPr mar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C2B0-C40A-411C-8A97-DCCC1DCA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49C9-290A-45F7-B679-35BF3A32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64" y="2275592"/>
            <a:ext cx="7127707" cy="4653714"/>
          </a:xfrm>
        </p:spPr>
        <p:txBody>
          <a:bodyPr>
            <a:normAutofit/>
          </a:bodyPr>
          <a:lstStyle/>
          <a:p>
            <a:r>
              <a:rPr lang="en-GB" sz="2400" b="1" dirty="0"/>
              <a:t>INTEGRATION TESTING combines</a:t>
            </a:r>
            <a:r>
              <a:rPr lang="en-GB" sz="2400" dirty="0"/>
              <a:t> individual units in a test.</a:t>
            </a:r>
          </a:p>
          <a:p>
            <a:pPr lvl="1"/>
            <a:r>
              <a:rPr lang="en-GB" sz="2000" dirty="0"/>
              <a:t>Test drivers and test stubs are used to assist in Integration Testing.</a:t>
            </a:r>
          </a:p>
          <a:p>
            <a:r>
              <a:rPr lang="en-GB" sz="2400" dirty="0"/>
              <a:t>Exposes faults in the interaction between integrated units</a:t>
            </a:r>
          </a:p>
          <a:p>
            <a:r>
              <a:rPr lang="en-GB" sz="2400" dirty="0"/>
              <a:t>Usually happens after unit testing.</a:t>
            </a:r>
          </a:p>
          <a:p>
            <a:r>
              <a:rPr lang="en-GB" sz="2400" dirty="0"/>
              <a:t>Both developers and independent testers perform integration testing</a:t>
            </a:r>
            <a:endParaRPr lang="en-IE" sz="2400" dirty="0"/>
          </a:p>
        </p:txBody>
      </p:sp>
      <p:pic>
        <p:nvPicPr>
          <p:cNvPr id="1028" name="Picture 4" descr="Unit Test GIF">
            <a:extLst>
              <a:ext uri="{FF2B5EF4-FFF2-40B4-BE49-F238E27FC236}">
                <a16:creationId xmlns:a16="http://schemas.microsoft.com/office/drawing/2014/main" id="{AA6C9707-5A6D-4D40-93B7-CC803A6DCA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50" y="3058913"/>
            <a:ext cx="4166394" cy="234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3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2140-1DB9-4C0B-A25F-199CC2D8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IE" dirty="0"/>
              <a:t>Testing Our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B187-1C5B-45FD-A0D0-F1982D60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IE" dirty="0"/>
              <a:t>Is this integration or unit testing?</a:t>
            </a:r>
          </a:p>
          <a:p>
            <a:pPr lvl="1"/>
            <a:r>
              <a:rPr lang="en-IE" dirty="0"/>
              <a:t>Integration testing, because you h</a:t>
            </a:r>
            <a:r>
              <a:rPr lang="en-GB" dirty="0" err="1"/>
              <a:t>ave</a:t>
            </a:r>
            <a:r>
              <a:rPr lang="en-GB" dirty="0"/>
              <a:t> to run a web server (locally)</a:t>
            </a:r>
          </a:p>
          <a:p>
            <a:pPr lvl="1"/>
            <a:r>
              <a:rPr lang="en-GB" dirty="0"/>
              <a:t>Your Web API is an “Application boundary”</a:t>
            </a:r>
          </a:p>
          <a:p>
            <a:pPr lvl="2"/>
            <a:r>
              <a:rPr lang="en-GB" dirty="0"/>
              <a:t>Requires HTTP to interact with it</a:t>
            </a:r>
          </a:p>
          <a:p>
            <a:pPr lvl="1"/>
            <a:r>
              <a:rPr lang="en-GB" dirty="0"/>
              <a:t>And you’ve a DB/3</a:t>
            </a:r>
            <a:r>
              <a:rPr lang="en-GB" baseline="30000" dirty="0"/>
              <a:t>rd</a:t>
            </a:r>
            <a:r>
              <a:rPr lang="en-GB" dirty="0"/>
              <a:t> party APIs going</a:t>
            </a:r>
          </a:p>
          <a:p>
            <a:pPr lvl="1"/>
            <a:r>
              <a:rPr lang="en-GB" dirty="0"/>
              <a:t>So you’re testing more than just your code…</a:t>
            </a:r>
          </a:p>
          <a:p>
            <a:pPr lvl="1"/>
            <a:endParaRPr lang="en-I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7C66E6A-9340-42A7-B6E0-F11C9643D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2789" y="1570700"/>
            <a:ext cx="4782312" cy="372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BF1E0-8A3E-447A-8C29-86B9A3CA8FA3}"/>
              </a:ext>
            </a:extLst>
          </p:cNvPr>
          <p:cNvSpPr txBox="1"/>
          <p:nvPr/>
        </p:nvSpPr>
        <p:spPr>
          <a:xfrm>
            <a:off x="8470740" y="5095187"/>
            <a:ext cx="258436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E" sz="700">
                <a:solidFill>
                  <a:srgbClr val="FFFFFF"/>
                </a:solidFill>
                <a:hlinkClick r:id="rId3" tooltip="https://computersciencewiki.org/index.php/AP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E" sz="700">
                <a:solidFill>
                  <a:srgbClr val="FFFFFF"/>
                </a:solidFill>
              </a:rPr>
              <a:t> by Unknown Author is licensed under </a:t>
            </a:r>
            <a:r>
              <a:rPr lang="en-IE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E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6E76F-C5B4-434B-B955-58F35C4B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11" y="836477"/>
            <a:ext cx="7055427" cy="159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3D948-3612-4B1A-AD99-931AEE016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31" y="2881330"/>
            <a:ext cx="5155670" cy="30499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24B36-A119-4AB9-8E65-D0468A13B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864" y="3946471"/>
            <a:ext cx="5690754" cy="22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97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1624</Words>
  <Application>Microsoft Office PowerPoint</Application>
  <PresentationFormat>Widescreen</PresentationFormat>
  <Paragraphs>230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Gill Sans MT</vt:lpstr>
      <vt:lpstr>Parcel</vt:lpstr>
      <vt:lpstr>Testing Web APIs</vt:lpstr>
      <vt:lpstr>aGenda</vt:lpstr>
      <vt:lpstr>Testing categories</vt:lpstr>
      <vt:lpstr>Unit Testing</vt:lpstr>
      <vt:lpstr>Unit TestS</vt:lpstr>
      <vt:lpstr>Unit Test convention</vt:lpstr>
      <vt:lpstr>Integration Testing</vt:lpstr>
      <vt:lpstr>Testing Our API</vt:lpstr>
      <vt:lpstr>PowerPoint Presentation</vt:lpstr>
      <vt:lpstr>Aside – TDD and BDD</vt:lpstr>
      <vt:lpstr>PowerPoint Presentation</vt:lpstr>
      <vt:lpstr>PowerPoint Presentation</vt:lpstr>
      <vt:lpstr>Testing Frameworks, Assertions and mocking</vt:lpstr>
      <vt:lpstr>Testing Tools</vt:lpstr>
      <vt:lpstr>PowerPoint Presentation</vt:lpstr>
      <vt:lpstr>Test Framework</vt:lpstr>
      <vt:lpstr>Assertion Framework</vt:lpstr>
      <vt:lpstr>Assertion Frameworks</vt:lpstr>
      <vt:lpstr>Assertion Framework</vt:lpstr>
      <vt:lpstr>Mocking Framework</vt:lpstr>
      <vt:lpstr>Sinon Mocking Framework</vt:lpstr>
      <vt:lpstr>How it works…</vt:lpstr>
      <vt:lpstr>Getting Mocha etc.</vt:lpstr>
      <vt:lpstr>Running the test Manually</vt:lpstr>
      <vt:lpstr>EXAMPLE….</vt:lpstr>
      <vt:lpstr>Testing an API  (integration testing)</vt:lpstr>
      <vt:lpstr>API Tests</vt:lpstr>
      <vt:lpstr>Testing Over HTTP with supertest</vt:lpstr>
      <vt:lpstr>Example – Static home page test</vt:lpstr>
      <vt:lpstr>Testing a route</vt:lpstr>
      <vt:lpstr>Testing failure</vt:lpstr>
      <vt:lpstr>Failing Test</vt:lpstr>
      <vt:lpstr>ASYNCHRONOUS CODE Test Anatomy</vt:lpstr>
      <vt:lpstr>Improvements – Mocking the DB</vt:lpstr>
      <vt:lpstr>Mocking Mongodb</vt:lpstr>
      <vt:lpstr>Mockgoose</vt:lpstr>
      <vt:lpstr>Running in test environment</vt:lpstr>
      <vt:lpstr>Running Server as part of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Web APIs</dc:title>
  <dc:creator>Frank X Walsh</dc:creator>
  <cp:lastModifiedBy>Frank X Walsh</cp:lastModifiedBy>
  <cp:revision>3</cp:revision>
  <dcterms:created xsi:type="dcterms:W3CDTF">2019-04-03T23:08:46Z</dcterms:created>
  <dcterms:modified xsi:type="dcterms:W3CDTF">2019-12-01T21:46:42Z</dcterms:modified>
</cp:coreProperties>
</file>